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CHOIS Matthieu" userId="9bdfabc1-9c87-4d07-8d19-fe25a8a3092c" providerId="ADAL" clId="{A98CBD21-0512-47E8-BAC7-0BBB4F5114AB}"/>
    <pc:docChg chg="custSel modSld">
      <pc:chgData name="SOUCHOIS Matthieu" userId="9bdfabc1-9c87-4d07-8d19-fe25a8a3092c" providerId="ADAL" clId="{A98CBD21-0512-47E8-BAC7-0BBB4F5114AB}" dt="2022-10-25T09:06:12.977" v="18" actId="6549"/>
      <pc:docMkLst>
        <pc:docMk/>
      </pc:docMkLst>
      <pc:sldChg chg="modSp mod">
        <pc:chgData name="SOUCHOIS Matthieu" userId="9bdfabc1-9c87-4d07-8d19-fe25a8a3092c" providerId="ADAL" clId="{A98CBD21-0512-47E8-BAC7-0BBB4F5114AB}" dt="2022-10-25T09:06:12.977" v="18" actId="6549"/>
        <pc:sldMkLst>
          <pc:docMk/>
          <pc:sldMk cId="1461682937" sldId="257"/>
        </pc:sldMkLst>
        <pc:spChg chg="mod">
          <ac:chgData name="SOUCHOIS Matthieu" userId="9bdfabc1-9c87-4d07-8d19-fe25a8a3092c" providerId="ADAL" clId="{A98CBD21-0512-47E8-BAC7-0BBB4F5114AB}" dt="2022-10-25T09:06:12.977" v="18" actId="6549"/>
          <ac:spMkLst>
            <pc:docMk/>
            <pc:sldMk cId="1461682937" sldId="25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25/10/2022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10/25/2022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en-US" sz="1991" err="1">
                <a:solidFill>
                  <a:srgbClr val="FFFFFF"/>
                </a:solidFill>
                <a:latin typeface="Arialle"/>
              </a:rPr>
              <a:t>Numéro</a:t>
            </a:r>
            <a:r>
              <a:rPr lang="en-US" sz="1991">
                <a:solidFill>
                  <a:srgbClr val="FFFFFF"/>
                </a:solidFill>
                <a:latin typeface="Arialle"/>
              </a:rPr>
              <a:t> </a:t>
            </a:r>
            <a:r>
              <a:rPr lang="en-US" sz="1991" err="1">
                <a:solidFill>
                  <a:srgbClr val="FFFFFF"/>
                </a:solidFill>
                <a:latin typeface="Arialle"/>
              </a:rPr>
              <a:t>d'affiliation</a:t>
            </a:r>
            <a:r>
              <a:rPr lang="en-US" sz="1991">
                <a:solidFill>
                  <a:srgbClr val="FFFFFF"/>
                </a:solidFill>
                <a:latin typeface="Arialle"/>
              </a:rPr>
              <a:t> – Nom du club​</a:t>
            </a:r>
          </a:p>
          <a:p>
            <a:pPr defTabSz="609630">
              <a:lnSpc>
                <a:spcPts val="2787"/>
              </a:lnSpc>
            </a:pPr>
            <a:r>
              <a:rPr lang="en-US" sz="1991">
                <a:solidFill>
                  <a:srgbClr val="FFFFFF"/>
                </a:solidFill>
                <a:latin typeface="Arialle"/>
              </a:rPr>
              <a:t>Ligue Régionale de …​</a:t>
            </a:r>
          </a:p>
          <a:p>
            <a:pPr defTabSz="609630">
              <a:lnSpc>
                <a:spcPts val="2787"/>
              </a:lnSpc>
            </a:pPr>
            <a:r>
              <a:rPr lang="en-US" sz="1991">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2849457" cy="303994"/>
          </a:xfrm>
          <a:prstGeom prst="rect">
            <a:avLst/>
          </a:prstGeom>
        </p:spPr>
        <p:txBody>
          <a:bodyPr lIns="0" tIns="0" rIns="0" bIns="0" rtlCol="0" anchor="t">
            <a:spAutoFit/>
          </a:bodyPr>
          <a:lstStyle/>
          <a:p>
            <a:pPr algn="ctr" defTabSz="609630">
              <a:lnSpc>
                <a:spcPts val="2587"/>
              </a:lnSpc>
            </a:pPr>
            <a:r>
              <a:rPr lang="en-US" sz="1848" err="1">
                <a:solidFill>
                  <a:srgbClr val="FFFFFF"/>
                </a:solidFill>
                <a:latin typeface="Arialle"/>
              </a:rPr>
              <a:t>octobre</a:t>
            </a:r>
            <a:r>
              <a:rPr lang="en-US" sz="1848">
                <a:solidFill>
                  <a:srgbClr val="FFFFFF"/>
                </a:solidFill>
                <a:latin typeface="Arialle"/>
              </a:rPr>
              <a:t> - 28 </a:t>
            </a:r>
            <a:r>
              <a:rPr lang="en-US" sz="1848" err="1">
                <a:solidFill>
                  <a:srgbClr val="FFFFFF"/>
                </a:solidFill>
                <a:latin typeface="Arialle"/>
              </a:rPr>
              <a:t>février</a:t>
            </a:r>
            <a:r>
              <a:rPr lang="en-US" sz="1848">
                <a:solidFill>
                  <a:srgbClr val="FFFFFF"/>
                </a:solidFill>
                <a:latin typeface="Arialle"/>
              </a:rPr>
              <a:t> 2023</a:t>
            </a: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a:t>Nous savons que la démarche est vertueuse à partir du moment où tout le monde est concerné. </a:t>
            </a:r>
            <a:endParaRPr lang="en-US"/>
          </a:p>
          <a:p>
            <a:pPr algn="just"/>
            <a:r>
              <a:rPr lang="fr-FR"/>
              <a:t>Par ce critère, nous souhaitons savoir comment vous faites pour que toutes les familles (pratiquant(e)s, dirigeant(e)s, officiel(le)s, éducatrices/</a:t>
            </a:r>
            <a:r>
              <a:rPr lang="fr-FR" err="1"/>
              <a:t>teurs</a:t>
            </a:r>
            <a:r>
              <a:rPr lang="fr-FR"/>
              <a:t>, spectatrices/</a:t>
            </a:r>
            <a:r>
              <a:rPr lang="fr-FR" err="1"/>
              <a:t>teurs</a:t>
            </a:r>
            <a:r>
              <a:rPr lang="fr-FR"/>
              <a:t>…) du club soient impliquées dans la démarche.</a:t>
            </a:r>
            <a:endParaRPr lang="fr-FR">
              <a:cs typeface="Calibri"/>
            </a:endParaRPr>
          </a:p>
          <a:p>
            <a:endParaRPr lang="fr-FR"/>
          </a:p>
          <a:p>
            <a:endParaRPr lang="fr-FR"/>
          </a:p>
          <a:p>
            <a:endParaRPr lang="fr-FR"/>
          </a:p>
          <a:p>
            <a:endParaRPr lang="fr-FR"/>
          </a:p>
          <a:p>
            <a:endParaRPr lang="fr-FR"/>
          </a:p>
          <a:p>
            <a:endParaRPr lang="fr-FR"/>
          </a:p>
          <a:p>
            <a:pPr algn="just"/>
            <a:r>
              <a:rPr lang="fr-FR" b="1"/>
              <a:t>Les justificatifs attendus sont les images d’actions où tous (une grosse proportion) les membres sont impliqués, concernés.</a:t>
            </a:r>
            <a:endParaRPr lang="fr-FR" b="1">
              <a:cs typeface="Calibri"/>
            </a:endParaRPr>
          </a:p>
          <a:p>
            <a:pPr algn="just"/>
            <a:r>
              <a:rPr lang="fr-FR" b="1"/>
              <a:t>Il peut s’agir, d’actions sur l’arbitrage ouvert à tous, une réunion sur la posture attendue dans les tribunes, une journée de ramassage de déchets, une journée citoyenne…</a:t>
            </a:r>
            <a:endParaRPr lang="fr-FR" b="1">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a:t>Nous savons que l'engagement dans une démarche sociétale implique de s'entourer et de travailler avec des acteurs/</a:t>
            </a:r>
            <a:r>
              <a:rPr lang="fr-FR" err="1"/>
              <a:t>trices</a:t>
            </a:r>
            <a:r>
              <a:rPr lang="fr-FR"/>
              <a:t> locaux. </a:t>
            </a:r>
            <a:endParaRPr lang="en-US">
              <a:cs typeface="Calibri" panose="020F0502020204030204"/>
            </a:endParaRPr>
          </a:p>
          <a:p>
            <a:pPr algn="just"/>
            <a:r>
              <a:rPr lang="fr-FR"/>
              <a:t>Par ce critère, nous souhaitons savoir comment vous faites pour que votre démarche aille au-delà du club. </a:t>
            </a:r>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endParaRPr lang="fr-FR">
              <a:cs typeface="Calibri"/>
            </a:endParaRPr>
          </a:p>
          <a:p>
            <a:pPr algn="just"/>
            <a:r>
              <a:rPr lang="fr-FR" b="1"/>
              <a:t>Les justificatifs attendus sont des captures d'écran d'échanges et des images d’actions avec d'autres clubs et/ou institutions, acteurs locaux (association, commerçants etc..). </a:t>
            </a:r>
            <a:endParaRPr lang="fr-FR" b="1">
              <a:cs typeface="Calibri"/>
            </a:endParaRPr>
          </a:p>
          <a:p>
            <a:pPr algn="just"/>
            <a:r>
              <a:rPr lang="fr-FR" b="1"/>
              <a:t>Il peut s’agir, d’actions en lien avec votre Comité, votre Ligue, la mairie, des échanges avec l'Agence Régionale de Santé ou des associations spécialisées, actions RSE d'entreprises etc. </a:t>
            </a:r>
            <a:endParaRPr lang="fr-FR" b="1">
              <a:cs typeface="Calibri"/>
            </a:endParaRPr>
          </a:p>
          <a:p>
            <a:endParaRPr lang="fr-FR"/>
          </a:p>
          <a:p>
            <a:endParaRPr lang="fr-F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a:t>
            </a:r>
            <a:r>
              <a:rPr lang="fr-FR" b="1">
                <a:latin typeface="Arial"/>
                <a:cs typeface="Arial"/>
              </a:rPr>
              <a:t>plan FFBB 2024 « Société et Mixités »</a:t>
            </a:r>
            <a:r>
              <a:rPr lang="fr-FR">
                <a:latin typeface="Arial"/>
                <a:cs typeface="Arial"/>
              </a:rPr>
              <a:t>. </a:t>
            </a:r>
            <a:r>
              <a:rPr lang="fr-FR" dirty="0">
                <a:latin typeface="Arial"/>
                <a:cs typeface="Arial"/>
              </a:rPr>
              <a:t>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2021/2022, 2022/2023 et également celles planifiées pour 2023/2024.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2023/2024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2.2 : Mettre en place une ou des action(s) de sensibilisation aux incivilités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938375"/>
            <a:ext cx="10132256" cy="22019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1168400"/>
            <a:ext cx="9797142" cy="4524315"/>
          </a:xfrm>
          <a:prstGeom prst="rect">
            <a:avLst/>
          </a:prstGeom>
        </p:spPr>
        <p:txBody>
          <a:bodyPr wrap="square" lIns="91440" tIns="45720" rIns="91440" bIns="45720" anchor="t">
            <a:spAutoFit/>
          </a:bodyPr>
          <a:lstStyle/>
          <a:p>
            <a:pPr algn="just"/>
            <a:r>
              <a:rPr lang="fr-FR">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a:latin typeface="Arial"/>
                <a:cs typeface="Arial"/>
              </a:rPr>
              <a:t>Le dossier de candidature doit parvenir à </a:t>
            </a:r>
            <a:r>
              <a:rPr lang="fr-FR" b="1">
                <a:latin typeface="Arial"/>
                <a:cs typeface="Arial"/>
                <a:hlinkClick r:id="rId2"/>
              </a:rPr>
              <a:t>citoyenne@ffbb.com</a:t>
            </a:r>
            <a:r>
              <a:rPr lang="fr-FR" b="1">
                <a:latin typeface="Arial"/>
                <a:cs typeface="Arial"/>
              </a:rPr>
              <a:t> au plus tard le 28/02/2023. </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Le label sera acquis pour les saisons: 2022/2023, 2023/2024, 2024/2025. </a:t>
            </a:r>
          </a:p>
          <a:p>
            <a:pPr algn="just"/>
            <a:r>
              <a:rPr lang="fr-FR">
                <a:latin typeface="Arial"/>
                <a:cs typeface="Arial"/>
              </a:rPr>
              <a:t>Pour postuler au renouvellement du label 2025/2026, le dossier devra être déposé au plus tard le 28/02/2025.</a:t>
            </a:r>
          </a:p>
          <a:p>
            <a:pPr algn="just"/>
            <a:endParaRPr lang="fr-FR">
              <a:latin typeface="Arial" panose="020B0604020202020204" pitchFamily="34" charset="0"/>
              <a:cs typeface="Arial" panose="020B0604020202020204" pitchFamily="34" charset="0"/>
            </a:endParaRPr>
          </a:p>
          <a:p>
            <a:pPr algn="just"/>
            <a:r>
              <a:rPr lang="fr-FR">
                <a:latin typeface="Arial"/>
                <a:cs typeface="Arial"/>
              </a:rPr>
              <a:t>En complément du présent support, le club candidat est libre de déposer  (ou non) des documents complémentaires (projet club, </a:t>
            </a:r>
            <a:r>
              <a:rPr lang="fr-FR" err="1">
                <a:latin typeface="Arial"/>
                <a:cs typeface="Arial"/>
              </a:rPr>
              <a:t>video</a:t>
            </a:r>
            <a:r>
              <a:rPr lang="fr-FR">
                <a:latin typeface="Arial"/>
                <a:cs typeface="Arial"/>
              </a:rPr>
              <a:t>…)</a:t>
            </a: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incivilités​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524000" y="1183341"/>
            <a:ext cx="9448799" cy="5078313"/>
          </a:xfrm>
          <a:prstGeom prst="rect">
            <a:avLst/>
          </a:prstGeom>
          <a:noFill/>
        </p:spPr>
        <p:txBody>
          <a:bodyPr wrap="square" rtlCol="0">
            <a:spAutoFit/>
          </a:bodyPr>
          <a:lstStyle/>
          <a:p>
            <a:r>
              <a:rPr lang="fr-FR"/>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fair-play, au respect sur et en dehors du terrain, à l’engagement…</a:t>
            </a:r>
          </a:p>
          <a:p>
            <a:endParaRPr lang="fr-FR"/>
          </a:p>
          <a:p>
            <a:r>
              <a:rPr lang="fr-FR"/>
              <a:t>Il est également important que soit notifié sur ce document les procédures de remédiations internes.</a:t>
            </a:r>
          </a:p>
          <a:p>
            <a:endParaRPr lang="fr-FR"/>
          </a:p>
          <a:p>
            <a:r>
              <a:rPr lang="fr-FR"/>
              <a:t>Enfin, nous souhaitons savoir comment ce document est présenté à ces membres.</a:t>
            </a:r>
          </a:p>
          <a:p>
            <a:endParaRPr lang="fr-FR"/>
          </a:p>
          <a:p>
            <a:endParaRPr lang="fr-FR"/>
          </a:p>
          <a:p>
            <a:endParaRPr lang="fr-FR"/>
          </a:p>
          <a:p>
            <a:endParaRPr lang="fr-FR"/>
          </a:p>
          <a:p>
            <a:endParaRPr lang="fr-FR"/>
          </a:p>
          <a:p>
            <a:endParaRPr lang="fr-FR"/>
          </a:p>
          <a:p>
            <a:r>
              <a:rPr lang="fr-FR" b="1"/>
              <a:t>Les justificatifs attendus sont les copies des documents présentés aux licenciés</a:t>
            </a:r>
          </a:p>
          <a:p>
            <a:endParaRPr lang="fr-FR"/>
          </a:p>
          <a:p>
            <a:endParaRPr lang="fr-F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5267183"/>
            <a:ext cx="9421629" cy="4638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Sans-Serif"/>
              <a:buChar char="•"/>
            </a:pPr>
            <a:r>
              <a:rPr lang="fr-FR" b="1">
                <a:ea typeface="+mn-lt"/>
                <a:cs typeface="+mn-lt"/>
              </a:rPr>
              <a:t>Capture d'écran justifiant la participation à une sensibilisation et/ou formation sur cette thématique. </a:t>
            </a:r>
            <a:endParaRPr lang="en-US">
              <a:ea typeface="+mn-lt"/>
              <a:cs typeface="+mn-lt"/>
            </a:endParaRPr>
          </a:p>
          <a:p>
            <a:pPr marL="285750" indent="-285750" algn="just">
              <a:buFont typeface="Arial"/>
              <a:buChar char="•"/>
            </a:pPr>
            <a:r>
              <a:rPr lang="fr-FR" b="1">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724330"/>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recruter des nouveaux bénévoles, </a:t>
            </a:r>
            <a:endParaRPr lang="en-US">
              <a:ea typeface="+mn-lt"/>
              <a:cs typeface="+mn-lt"/>
            </a:endParaRPr>
          </a:p>
          <a:p>
            <a:pPr marL="285750" indent="-285750" algn="just">
              <a:buFont typeface="Arial,Sans-Serif"/>
              <a:buChar char="•"/>
            </a:pPr>
            <a:r>
              <a:rPr lang="fr-FR">
                <a:cs typeface="Calibri"/>
              </a:rPr>
              <a:t>votre club valorise ses bénévoles, salariés</a:t>
            </a:r>
            <a:endParaRPr lang="en-US">
              <a:ea typeface="+mn-lt"/>
              <a:cs typeface="+mn-lt"/>
            </a:endParaRPr>
          </a:p>
          <a:p>
            <a:pPr marL="285750" indent="-285750" algn="just">
              <a:buFont typeface="Arial,Sans-Serif"/>
              <a:buChar char="•"/>
            </a:pPr>
            <a:r>
              <a:rPr lang="fr-FR">
                <a:cs typeface="Calibri"/>
              </a:rPr>
              <a:t>votre club prend des mesures particulières pour permettre aux </a:t>
            </a:r>
            <a:r>
              <a:rPr lang="fr-FR" err="1">
                <a:cs typeface="Calibri"/>
              </a:rPr>
              <a:t>adhérent·e·s</a:t>
            </a:r>
            <a:r>
              <a:rPr lang="fr-FR">
                <a:cs typeface="Calibri"/>
              </a:rPr>
              <a:t> de prendre des responsabilités</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a:ea typeface="+mn-lt"/>
                <a:cs typeface="+mn-lt"/>
              </a:rPr>
              <a:t>Capture d'écran justifiant la valorisation des bénévoles, salariés (participation à des formations, temps convivial etc.)</a:t>
            </a:r>
            <a:endParaRPr lang="en-US">
              <a:ea typeface="+mn-lt"/>
              <a:cs typeface="+mn-lt"/>
            </a:endParaRPr>
          </a:p>
          <a:p>
            <a:pPr marL="285750" indent="-285750" algn="just">
              <a:buFont typeface="Arial"/>
              <a:buChar char="•"/>
            </a:pPr>
            <a:r>
              <a:rPr lang="fr-FR" b="1">
                <a:cs typeface="Calibri"/>
              </a:rPr>
              <a:t>Photos et explications justifiant toutes initiatives mises en place dans le club pour permettre aux </a:t>
            </a:r>
            <a:r>
              <a:rPr lang="fr-FR" b="1" err="1">
                <a:cs typeface="Calibri"/>
              </a:rPr>
              <a:t>adhérent·e·s</a:t>
            </a:r>
            <a:r>
              <a:rPr lang="fr-FR" b="1">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98307"/>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1495072772"/>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a:effectLst/>
                          <a:latin typeface="Arial"/>
                          <a:cs typeface="Arial"/>
                        </a:rPr>
                        <a:t>0</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a:effectLst/>
                          <a:latin typeface="Arial"/>
                          <a:cs typeface="Arial"/>
                        </a:rPr>
                        <a:t>ACTIONS TRANSVERSES</a:t>
                      </a:r>
                      <a:endParaRPr lang="fr-FR" sz="900" b="1" i="0" u="none" strike="noStrike">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a:effectLst/>
                          <a:latin typeface="Arial"/>
                          <a:cs typeface="Arial"/>
                        </a:rPr>
                        <a:t>0.1</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Avoir un groupe/une commission spécifique Société et Mixités</a:t>
                      </a:r>
                      <a:endParaRPr lang="fr-FR" sz="900" b="0" i="0" u="none" strike="noStrike" noProof="0" err="1">
                        <a:effectLst/>
                        <a:latin typeface="Arial"/>
                      </a:endParaRPr>
                    </a:p>
                  </a:txBody>
                  <a:tcPr marL="0" marR="0" marT="0" marB="0" anchor="b"/>
                </a:tc>
                <a:tc>
                  <a:txBody>
                    <a:bodyPr/>
                    <a:lstStyle/>
                    <a:p>
                      <a:pPr algn="l" fontAlgn="b"/>
                      <a:r>
                        <a:rPr lang="fr-FR" sz="700" u="none" strike="noStrike">
                          <a:effectLst/>
                          <a:latin typeface="Arial"/>
                          <a:cs typeface="Arial"/>
                          <a:hlinkClick r:id="rId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a:effectLst/>
                          <a:latin typeface="Arial"/>
                          <a:cs typeface="Arial"/>
                        </a:rPr>
                        <a:t>0.2</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a:effectLst/>
                          <a:latin typeface="Arial"/>
                        </a:rPr>
                        <a:t>Communiquer sur votre engagement</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a:effectLst/>
                          <a:latin typeface="Arial"/>
                          <a:cs typeface="Arial"/>
                        </a:rPr>
                        <a:t>0.3</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Mettre en place une action phare du club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a:effectLst/>
                          <a:latin typeface="Arial"/>
                          <a:cs typeface="Arial"/>
                        </a:rPr>
                        <a:t>0.4</a:t>
                      </a:r>
                      <a:endParaRPr lang="fr-FR" sz="900" b="1" i="0" u="none" strike="noStrike">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a:effectLst/>
                          <a:latin typeface="Arial"/>
                        </a:rPr>
                        <a:t>Développer un réseau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a:effectLst/>
                          <a:latin typeface="Arial"/>
                          <a:cs typeface="Arial"/>
                        </a:rPr>
                        <a:t>1</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a:effectLst/>
                          <a:latin typeface="Arial"/>
                          <a:cs typeface="Arial"/>
                        </a:rPr>
                        <a:t>BASKET SANS VIOLENCE</a:t>
                      </a:r>
                      <a:endParaRPr lang="fr-FR" sz="900" b="1" i="0" u="none" strike="noStrike">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a:effectLst/>
                          <a:latin typeface="Arial"/>
                          <a:cs typeface="Arial"/>
                        </a:rPr>
                        <a:t>1.1</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a:effectLst/>
                          <a:latin typeface="Arial"/>
                        </a:rPr>
                        <a:t>Utiliser les ressources à disposition </a:t>
                      </a:r>
                      <a:endParaRPr lang="fr-FR" sz="900" b="0" i="0" u="none" strike="noStrike" noProof="0">
                        <a:solidFill>
                          <a:srgbClr val="FF0000"/>
                        </a:solidFill>
                        <a:effectLst/>
                        <a:latin typeface="Arial"/>
                      </a:endParaRPr>
                    </a:p>
                  </a:txBody>
                  <a:tcPr marL="0" marR="0" marT="0" marB="0" anchor="b"/>
                </a:tc>
                <a:tc>
                  <a:txBody>
                    <a:bodyPr/>
                    <a:lstStyle/>
                    <a:p>
                      <a:pPr algn="l" fontAlgn="b"/>
                      <a:r>
                        <a:rPr lang="fr-FR" sz="700" u="none" strike="noStrike">
                          <a:effectLst/>
                          <a:latin typeface="Arial"/>
                          <a:cs typeface="Arial"/>
                          <a:hlinkClick r:id="rId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a:effectLst/>
                          <a:latin typeface="Arial"/>
                          <a:cs typeface="Arial"/>
                        </a:rPr>
                        <a:t>1.2</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a:effectLst/>
                          <a:latin typeface="Arial"/>
                          <a:cs typeface="Arial"/>
                        </a:rPr>
                        <a:t>Mettre en place une ou des action(s) de sensibilisation aux violences verbales, physiques, psychologiques</a:t>
                      </a:r>
                      <a:endParaRPr lang="fr-FR"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a:effectLst/>
                          <a:latin typeface="Arial"/>
                          <a:cs typeface="Arial"/>
                          <a:hlinkClick r:id="rId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a:effectLst/>
                          <a:latin typeface="Arial"/>
                          <a:cs typeface="Arial"/>
                        </a:rPr>
                        <a:t>1.3</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a:effectLst/>
                          <a:latin typeface="Arial"/>
                        </a:rPr>
                        <a:t>Mettre en place une ou des action(s) de sensibilisation aux violences sexuelle, harcèlement, bizutage </a:t>
                      </a:r>
                      <a:endParaRPr lang="en-US"/>
                    </a:p>
                  </a:txBody>
                  <a:tcPr marL="0" marR="0" marT="0" marB="0" anchor="b"/>
                </a:tc>
                <a:tc>
                  <a:txBody>
                    <a:bodyPr/>
                    <a:lstStyle/>
                    <a:p>
                      <a:pPr algn="l" fontAlgn="b"/>
                      <a:r>
                        <a:rPr lang="fr-FR" sz="700" u="none" strike="noStrike">
                          <a:effectLst/>
                          <a:latin typeface="Arial"/>
                          <a:cs typeface="Arial"/>
                          <a:hlinkClick r:id="rId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a:effectLst/>
                          <a:latin typeface="Arial"/>
                          <a:cs typeface="Arial"/>
                        </a:rPr>
                        <a:t>1.4</a:t>
                      </a:r>
                      <a:endParaRPr lang="fr-FR" sz="900" b="1" i="0" u="none" strike="noStrike">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a:effectLst/>
                          <a:latin typeface="Arial"/>
                          <a:cs typeface="Arial"/>
                        </a:rPr>
                        <a:t>2</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a:solidFill>
                            <a:schemeClr val="bg1"/>
                          </a:solidFill>
                          <a:effectLst/>
                          <a:latin typeface="Arial"/>
                          <a:cs typeface="Arial"/>
                        </a:rPr>
                        <a:t>BASKET RESPECTUEUX</a:t>
                      </a:r>
                      <a:endParaRPr lang="fr-FR" sz="900" b="1" i="0" u="none" strike="noStrike">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a:effectLst/>
                          <a:latin typeface="Arial"/>
                          <a:cs typeface="Arial"/>
                        </a:rPr>
                        <a:t>2.1</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1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a:effectLst/>
                          <a:latin typeface="Arial"/>
                          <a:cs typeface="Arial"/>
                        </a:rPr>
                        <a:t>2.2</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Mettre en place une ou des </a:t>
                      </a:r>
                      <a:r>
                        <a:rPr lang="fr-FR" sz="900" b="0" i="0" u="none" strike="noStrike" noProof="0">
                          <a:effectLst/>
                          <a:latin typeface="Arial"/>
                        </a:rPr>
                        <a:t>action(s) de sensibilisation aux incivilités </a:t>
                      </a:r>
                      <a:endParaRPr lang="fr-FR" sz="900" u="none" strike="noStrike">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a:effectLst/>
                          <a:latin typeface="Arial"/>
                          <a:cs typeface="Arial"/>
                        </a:rPr>
                        <a:t>2.3</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a:effectLst/>
                          <a:latin typeface="Arial"/>
                          <a:cs typeface="Arial"/>
                        </a:rPr>
                        <a:t>Mettre en place une ou des action(s) de sensibilisation aux discriminations</a:t>
                      </a:r>
                      <a:endParaRPr lang="fr-FR" sz="9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a:effectLst/>
                          <a:latin typeface="Arial"/>
                          <a:cs typeface="Arial"/>
                          <a:hlinkClick r:id="rId1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a:effectLst/>
                          <a:latin typeface="Arial"/>
                          <a:cs typeface="Arial"/>
                        </a:rPr>
                        <a:t>2.4</a:t>
                      </a:r>
                      <a:endParaRPr lang="fr-FR" sz="900" b="1" i="0" u="none" strike="noStrike">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1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a:effectLst/>
                          <a:latin typeface="Arial"/>
                          <a:cs typeface="Arial"/>
                        </a:rPr>
                        <a:t>3</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a:solidFill>
                            <a:schemeClr val="bg1"/>
                          </a:solidFill>
                          <a:effectLst/>
                          <a:latin typeface="Arial"/>
                          <a:cs typeface="Arial"/>
                        </a:rPr>
                        <a:t>BASKET LAÏQUE  </a:t>
                      </a:r>
                      <a:endParaRPr lang="fr-FR" sz="900" b="1" i="0" u="none" strike="noStrike">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a:effectLst/>
                          <a:latin typeface="Arial"/>
                          <a:cs typeface="Arial"/>
                        </a:rPr>
                        <a:t>3.1</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1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a:effectLst/>
                          <a:latin typeface="Arial"/>
                          <a:cs typeface="Arial"/>
                        </a:rPr>
                        <a:t>3;2</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a:latin typeface="Arial"/>
                        </a:rPr>
                        <a:t>Mettre en place une ou des action(s) de sensibilisation aux valeurs de la République et la laïcité </a:t>
                      </a:r>
                      <a:endParaRPr lang="en-US" sz="900">
                        <a:latin typeface="Arial"/>
                      </a:endParaRPr>
                    </a:p>
                  </a:txBody>
                  <a:tcPr marL="0" marR="0" marT="0" marB="0" anchor="ctr"/>
                </a:tc>
                <a:tc>
                  <a:txBody>
                    <a:bodyPr/>
                    <a:lstStyle/>
                    <a:p>
                      <a:pPr algn="l" fontAlgn="b"/>
                      <a:r>
                        <a:rPr lang="fr-FR" sz="700" u="none" strike="noStrike">
                          <a:effectLst/>
                          <a:latin typeface="Arial"/>
                          <a:cs typeface="Arial"/>
                          <a:hlinkClick r:id="rId1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a:effectLst/>
                          <a:latin typeface="Arial"/>
                          <a:cs typeface="Arial"/>
                        </a:rPr>
                        <a:t>3.3</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a:effectLst/>
                          <a:latin typeface="Arial"/>
                          <a:cs typeface="Arial"/>
                        </a:rPr>
                        <a:t>Mettre en place une ou des action(s) de valorisation de l'engagement des bénévoles​ et salarié.es</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a:effectLst/>
                          <a:latin typeface="Arial"/>
                          <a:cs typeface="Arial"/>
                        </a:rPr>
                        <a:t>3.4</a:t>
                      </a:r>
                      <a:endParaRPr lang="fr-FR" sz="900" b="1" i="0" u="none" strike="noStrike">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1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a:effectLst/>
                          <a:latin typeface="Arial"/>
                          <a:cs typeface="Arial"/>
                        </a:rPr>
                        <a:t>4</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a:effectLst/>
                          <a:latin typeface="Arial"/>
                          <a:cs typeface="Arial"/>
                        </a:rPr>
                        <a:t>BASKET MIXTE</a:t>
                      </a:r>
                      <a:endParaRPr lang="fr-FR" sz="900" b="1" i="0" u="none" strike="noStrike">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a:effectLst/>
                          <a:latin typeface="Arial"/>
                          <a:cs typeface="Arial"/>
                        </a:rPr>
                        <a:t>4.1</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a:effectLst/>
                          <a:latin typeface="Arial"/>
                          <a:cs typeface="Arial"/>
                        </a:rPr>
                        <a:t>Mettre en place une ou des action(s) favorisant l'engagement et la fidélisation des pratiquantes​ </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1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a:effectLst/>
                          <a:latin typeface="Arial"/>
                          <a:cs typeface="Arial"/>
                        </a:rPr>
                        <a:t>4.2</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a:effectLst/>
                          <a:latin typeface="Arial"/>
                          <a:cs typeface="Arial"/>
                        </a:rPr>
                        <a:t>M</a:t>
                      </a:r>
                      <a:r>
                        <a:rPr lang="fr-FR" sz="900" b="0" i="0" u="none" strike="noStrike" noProof="0">
                          <a:effectLst/>
                          <a:latin typeface="Arial"/>
                        </a:rPr>
                        <a:t>ettre en place une ou des action(s) favorisant de l'engagement et la fidélisation des officielles et entraîneuses </a:t>
                      </a:r>
                      <a:endParaRPr lang="en-US"/>
                    </a:p>
                  </a:txBody>
                  <a:tcPr marL="0" marR="0" marT="0" marB="0" anchor="ctr"/>
                </a:tc>
                <a:tc>
                  <a:txBody>
                    <a:bodyPr/>
                    <a:lstStyle/>
                    <a:p>
                      <a:pPr algn="l" fontAlgn="b"/>
                      <a:r>
                        <a:rPr lang="fr-FR" sz="700" u="none" strike="noStrike">
                          <a:effectLst/>
                          <a:latin typeface="Arial"/>
                          <a:cs typeface="Arial"/>
                          <a:hlinkClick r:id="rId1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a:effectLst/>
                          <a:latin typeface="Arial"/>
                          <a:cs typeface="Arial"/>
                        </a:rPr>
                        <a:t>4.3</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a:effectLst/>
                          <a:latin typeface="Arial"/>
                        </a:rPr>
                        <a:t>Mettre en place une ou des action(s) favorisant l'engagement et la fidélisation des dirigeantes </a:t>
                      </a:r>
                      <a:endParaRPr lang="en-US"/>
                    </a:p>
                  </a:txBody>
                  <a:tcPr marL="0" marR="0" marT="0" marB="0" anchor="ctr"/>
                </a:tc>
                <a:tc>
                  <a:txBody>
                    <a:bodyPr/>
                    <a:lstStyle/>
                    <a:p>
                      <a:pPr algn="l" fontAlgn="b"/>
                      <a:r>
                        <a:rPr lang="fr-FR" sz="700" u="none" strike="noStrike">
                          <a:effectLst/>
                          <a:latin typeface="Arial"/>
                          <a:cs typeface="Arial"/>
                          <a:hlinkClick r:id="rId2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a:effectLst/>
                          <a:latin typeface="Arial"/>
                          <a:cs typeface="Arial"/>
                        </a:rPr>
                        <a:t>4.4</a:t>
                      </a:r>
                      <a:endParaRPr lang="fr-FR" sz="900" b="1" i="0" u="none" strike="noStrike">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a:effectLst/>
                          <a:latin typeface="Arial"/>
                          <a:cs typeface="Arial"/>
                        </a:rPr>
                        <a:t>5</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a:solidFill>
                            <a:schemeClr val="bg1"/>
                          </a:solidFill>
                          <a:effectLst/>
                          <a:latin typeface="Arial"/>
                          <a:cs typeface="Arial"/>
                        </a:rPr>
                        <a:t>BASKET PERFORMANT SOCIALEMENT</a:t>
                      </a:r>
                      <a:endParaRPr lang="fr-FR" sz="900" b="1" i="0" u="none" strike="noStrike">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a:effectLst/>
                          <a:latin typeface="Arial"/>
                          <a:cs typeface="Arial"/>
                        </a:rPr>
                        <a:t>5.1</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a:effectLst/>
                          <a:latin typeface="Arial"/>
                          <a:cs typeface="Arial"/>
                          <a:hlinkClick r:id="rId2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a:effectLst/>
                          <a:latin typeface="Arial"/>
                          <a:cs typeface="Arial"/>
                        </a:rPr>
                        <a:t>5.2</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favorisant la prise de responsabilités et l'engagement des publics éloignés dans le club </a:t>
                      </a:r>
                      <a:endParaRPr lang="en-US"/>
                    </a:p>
                  </a:txBody>
                  <a:tcPr marL="0" marR="0" marT="0" marB="0" anchor="ctr"/>
                </a:tc>
                <a:tc>
                  <a:txBody>
                    <a:bodyPr/>
                    <a:lstStyle/>
                    <a:p>
                      <a:pPr algn="l" fontAlgn="b"/>
                      <a:r>
                        <a:rPr lang="fr-FR" sz="700" u="none" strike="noStrike">
                          <a:effectLst/>
                          <a:latin typeface="Arial"/>
                          <a:cs typeface="Arial"/>
                          <a:hlinkClick r:id="rId2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a:effectLst/>
                          <a:latin typeface="Arial"/>
                          <a:cs typeface="Arial"/>
                        </a:rPr>
                        <a:t>5.3</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a:effectLst/>
                          <a:latin typeface="Arial"/>
                        </a:rPr>
                        <a:t>Mettre en place une ou des action(s) et dispositifs permettant l'insertion des publics dans la société </a:t>
                      </a:r>
                      <a:r>
                        <a:rPr lang="fr-FR" sz="900" b="0" i="0" u="none" strike="noStrike" noProof="0">
                          <a:effectLst/>
                        </a:rPr>
                        <a:t> </a:t>
                      </a:r>
                      <a:endParaRPr lang="en-US"/>
                    </a:p>
                  </a:txBody>
                  <a:tcPr marL="0" marR="0" marT="0" marB="0" anchor="ctr"/>
                </a:tc>
                <a:tc>
                  <a:txBody>
                    <a:bodyPr/>
                    <a:lstStyle/>
                    <a:p>
                      <a:pPr algn="l" fontAlgn="b"/>
                      <a:r>
                        <a:rPr lang="fr-FR" sz="700" u="none" strike="noStrike">
                          <a:effectLst/>
                          <a:latin typeface="Arial"/>
                          <a:cs typeface="Arial"/>
                          <a:hlinkClick r:id="rId24"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a:effectLst/>
                          <a:latin typeface="Arial"/>
                          <a:cs typeface="Arial"/>
                        </a:rPr>
                        <a:t>5.4</a:t>
                      </a:r>
                      <a:endParaRPr lang="fr-FR" sz="900" b="1" i="0" u="none" strike="noStrike">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5"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a:effectLst/>
                          <a:latin typeface="Arial"/>
                          <a:cs typeface="Arial"/>
                        </a:rPr>
                        <a:t>6</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a:effectLst/>
                          <a:latin typeface="Arial"/>
                          <a:cs typeface="Arial"/>
                        </a:rPr>
                        <a:t>BASKET RESPONSABLE</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a:effectLst/>
                          <a:latin typeface="Arial"/>
                          <a:cs typeface="Arial"/>
                        </a:rPr>
                        <a:t>6.1</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a:effectLst/>
                          <a:latin typeface="Arial"/>
                          <a:cs typeface="Arial"/>
                        </a:rPr>
                        <a:t>Utiliser les ressources à disposition</a:t>
                      </a:r>
                    </a:p>
                  </a:txBody>
                  <a:tcPr marL="0" marR="0" marT="0" marB="0" anchor="ctr"/>
                </a:tc>
                <a:tc>
                  <a:txBody>
                    <a:bodyPr/>
                    <a:lstStyle/>
                    <a:p>
                      <a:pPr algn="l" fontAlgn="b"/>
                      <a:r>
                        <a:rPr lang="fr-FR" sz="700" u="none" strike="noStrike">
                          <a:effectLst/>
                          <a:latin typeface="Arial"/>
                          <a:cs typeface="Arial"/>
                          <a:hlinkClick r:id="rId26"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a:effectLst/>
                          <a:latin typeface="Arial"/>
                          <a:cs typeface="Arial"/>
                        </a:rPr>
                        <a:t>6.2</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a:effectLst/>
                          <a:latin typeface="Arial"/>
                        </a:rPr>
                        <a:t>Mettre en place une ou des action(s) de sensibilisation à l'éco-responsabilité </a:t>
                      </a:r>
                      <a:endParaRPr lang="en-US"/>
                    </a:p>
                  </a:txBody>
                  <a:tcPr marL="0" marR="0" marT="0" marB="0" anchor="ctr"/>
                </a:tc>
                <a:tc>
                  <a:txBody>
                    <a:bodyPr/>
                    <a:lstStyle/>
                    <a:p>
                      <a:pPr algn="l" fontAlgn="b"/>
                      <a:r>
                        <a:rPr lang="fr-FR" sz="700" u="none" strike="noStrike">
                          <a:effectLst/>
                          <a:latin typeface="Arial"/>
                          <a:cs typeface="Arial"/>
                          <a:hlinkClick r:id="rId27"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a:effectLst/>
                          <a:latin typeface="Arial"/>
                          <a:cs typeface="Arial"/>
                        </a:rPr>
                        <a:t>6.3</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a:effectLst/>
                          <a:latin typeface="Arial"/>
                        </a:rPr>
                        <a:t>Mettre en place des actions durablement pour limiter l'émission de CO2 dans le cadre du fonctionnement du club  </a:t>
                      </a:r>
                      <a:endParaRPr lang="en-US"/>
                    </a:p>
                  </a:txBody>
                  <a:tcPr marL="0" marR="0" marT="0" marB="0" anchor="ctr"/>
                </a:tc>
                <a:tc>
                  <a:txBody>
                    <a:bodyPr/>
                    <a:lstStyle/>
                    <a:p>
                      <a:pPr algn="l" fontAlgn="b"/>
                      <a:r>
                        <a:rPr lang="fr-FR" sz="700" u="none" strike="noStrike">
                          <a:effectLst/>
                          <a:latin typeface="Arial"/>
                          <a:cs typeface="Arial"/>
                          <a:hlinkClick r:id="rId28"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a:effectLst/>
                          <a:latin typeface="Arial"/>
                          <a:cs typeface="Arial"/>
                        </a:rPr>
                        <a:t>6.4</a:t>
                      </a:r>
                      <a:endParaRPr lang="fr-FR" sz="900" b="1" i="0" u="none" strike="noStrike">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29"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a:effectLst/>
                          <a:latin typeface="Arial"/>
                          <a:cs typeface="Arial"/>
                        </a:rPr>
                        <a:t>7</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a:solidFill>
                            <a:schemeClr val="bg1"/>
                          </a:solidFill>
                          <a:effectLst/>
                          <a:latin typeface="Arial"/>
                          <a:cs typeface="Arial"/>
                        </a:rPr>
                        <a:t>BASKET SAIN</a:t>
                      </a:r>
                      <a:endParaRPr lang="fr-FR" sz="900" b="1" i="0" u="none" strike="noStrike">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a:effectLst/>
                          <a:latin typeface="Arial"/>
                          <a:cs typeface="Arial"/>
                        </a:rPr>
                        <a:t>7.1</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a:effectLst/>
                          <a:latin typeface="Arial"/>
                          <a:cs typeface="Arial"/>
                        </a:rPr>
                        <a:t>Utiliser les ressources à disposition </a:t>
                      </a:r>
                    </a:p>
                  </a:txBody>
                  <a:tcPr marL="0" marR="0" marT="0" marB="0" anchor="ctr"/>
                </a:tc>
                <a:tc>
                  <a:txBody>
                    <a:bodyPr/>
                    <a:lstStyle/>
                    <a:p>
                      <a:pPr algn="l" fontAlgn="b"/>
                      <a:r>
                        <a:rPr lang="fr-FR" sz="700" u="none" strike="noStrike">
                          <a:effectLst/>
                          <a:latin typeface="Arial"/>
                          <a:cs typeface="Arial"/>
                          <a:hlinkClick r:id="rId30"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a:effectLst/>
                          <a:latin typeface="Arial"/>
                          <a:cs typeface="Arial"/>
                        </a:rPr>
                        <a:t>7.2</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a:effectLst/>
                          <a:latin typeface="Arial"/>
                          <a:cs typeface="Arial"/>
                        </a:rPr>
                        <a:t>Mettre en place un ou des action(s) de sensibilisations favorisant un mode de vie sain </a:t>
                      </a:r>
                      <a:endParaRPr lang="fr-FR" sz="900" b="0" i="0" u="none" strike="noStrike">
                        <a:solidFill>
                          <a:srgbClr val="000000"/>
                        </a:solidFill>
                        <a:effectLst/>
                        <a:latin typeface="Arial"/>
                        <a:cs typeface="Arial"/>
                      </a:endParaRPr>
                    </a:p>
                  </a:txBody>
                  <a:tcPr marL="0" marR="0" marT="0" marB="0" anchor="ctr"/>
                </a:tc>
                <a:tc>
                  <a:txBody>
                    <a:bodyPr/>
                    <a:lstStyle/>
                    <a:p>
                      <a:pPr algn="l" fontAlgn="b"/>
                      <a:r>
                        <a:rPr lang="fr-FR" sz="700" u="none" strike="noStrike">
                          <a:effectLst/>
                          <a:latin typeface="Arial"/>
                          <a:cs typeface="Arial"/>
                          <a:hlinkClick r:id="rId31"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a:effectLst/>
                          <a:latin typeface="Arial"/>
                          <a:cs typeface="Arial"/>
                        </a:rPr>
                        <a:t>7.3</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a:effectLst/>
                          <a:latin typeface="Arial"/>
                        </a:rPr>
                        <a:t>Mettre en place un ou des action(s) de sensibilisations sur le dopage</a:t>
                      </a:r>
                      <a:endParaRPr lang="en-US"/>
                    </a:p>
                  </a:txBody>
                  <a:tcPr marL="0" marR="0" marT="0" marB="0" anchor="ctr"/>
                </a:tc>
                <a:tc>
                  <a:txBody>
                    <a:bodyPr/>
                    <a:lstStyle/>
                    <a:p>
                      <a:pPr algn="l" fontAlgn="b"/>
                      <a:r>
                        <a:rPr lang="fr-FR" sz="700" u="none" strike="noStrike">
                          <a:effectLst/>
                          <a:latin typeface="Arial"/>
                          <a:cs typeface="Arial"/>
                          <a:hlinkClick r:id="rId32"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a:effectLst/>
                          <a:latin typeface="Arial"/>
                          <a:cs typeface="Arial"/>
                        </a:rPr>
                        <a:t>7.4</a:t>
                      </a:r>
                      <a:endParaRPr lang="fr-FR" sz="900" b="1" i="0" u="none" strike="noStrike">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a:effectLst/>
                          <a:latin typeface="Arial"/>
                          <a:cs typeface="Arial"/>
                        </a:rPr>
                        <a:t>Autre action liée à cette thématique</a:t>
                      </a:r>
                      <a:endParaRPr lang="fr-FR" sz="900" b="0" i="0" u="none" strike="noStrike">
                        <a:solidFill>
                          <a:srgbClr val="000000"/>
                        </a:solidFill>
                        <a:effectLst/>
                        <a:latin typeface="Arial"/>
                        <a:cs typeface="Arial"/>
                      </a:endParaRPr>
                    </a:p>
                  </a:txBody>
                  <a:tcPr marL="0" marR="0" marT="0" marB="0" anchor="b"/>
                </a:tc>
                <a:tc>
                  <a:txBody>
                    <a:bodyPr/>
                    <a:lstStyle/>
                    <a:p>
                      <a:pPr algn="l" fontAlgn="b"/>
                      <a:r>
                        <a:rPr lang="fr-FR" sz="700" u="none" strike="noStrike">
                          <a:effectLst/>
                          <a:latin typeface="Arial"/>
                          <a:cs typeface="Arial"/>
                          <a:hlinkClick r:id="rId33" action="ppaction://hlinksldjump"/>
                        </a:rPr>
                        <a:t>Justificatifs</a:t>
                      </a:r>
                      <a:endParaRPr lang="fr-FR" sz="700" b="0" i="0" u="none" strike="noStrike">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Arial"/>
              </a:rPr>
              <a:t>Critère 5.2 : Mettre en place une ou des action(s) favorisant la prise de responsabilités et l'engagement des publics éloignés dans le club </a:t>
            </a:r>
            <a:endParaRPr lang="fr-FR">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5.2 : Mettre en place une ou des action(s) favorisant la prise de responsabilités et l'engagement des jeunes dans le club</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059599" cy="1132969"/>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286741" y="1278081"/>
            <a:ext cx="1041515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Un des objectifs du label est de mettre en lumière l'engagement des clubs auprès de leurs membres, de leurs partenaires publics et privés. </a:t>
            </a:r>
            <a:r>
              <a:rPr lang="en-US"/>
              <a:t>​</a:t>
            </a:r>
          </a:p>
          <a:p>
            <a:r>
              <a:rPr lang="fr-FR"/>
              <a:t>Aussi nous souhaitons nous rendre compte de la manière dont la commission et ses actions sont visibles, que ce soit sur le site internet du club, sur les réseaux sociaux, dans la presse…</a:t>
            </a:r>
            <a:r>
              <a:rPr lang="en-US"/>
              <a:t>​</a:t>
            </a:r>
            <a:endParaRPr lang="en-US">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a:t>​</a:t>
            </a:r>
            <a:endParaRPr lang="fr-FR">
              <a:cs typeface="Calibri"/>
            </a:endParaRPr>
          </a:p>
          <a:p>
            <a:r>
              <a:rPr lang="fr-FR" b="1"/>
              <a:t>Les justificatifs attendus sont les captures d’écrans du site, des réseaux sociaux, des photos de la presse </a:t>
            </a:r>
            <a:r>
              <a:rPr lang="en-US"/>
              <a:t>​</a:t>
            </a:r>
            <a:endParaRPr lang="en-US">
              <a:cs typeface="Calibri"/>
            </a:endParaRPr>
          </a:p>
          <a:p>
            <a:r>
              <a:rPr lang="fr-FR" b="1"/>
              <a:t>ET</a:t>
            </a:r>
            <a:r>
              <a:rPr lang="en-US"/>
              <a:t>​</a:t>
            </a:r>
            <a:endParaRPr lang="en-US">
              <a:cs typeface="Calibri"/>
            </a:endParaRPr>
          </a:p>
          <a:p>
            <a:r>
              <a:rPr lang="fr-FR" b="1"/>
              <a:t>Les liens des sites internet et des réseaux sociaux</a:t>
            </a:r>
            <a:endParaRPr lang="en-US">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CDAD2A163E1E41AABFBBF417218B5A" ma:contentTypeVersion="16" ma:contentTypeDescription="Crée un document." ma:contentTypeScope="" ma:versionID="24b638794d7b808c0e7a1b3406db1587">
  <xsd:schema xmlns:xsd="http://www.w3.org/2001/XMLSchema" xmlns:xs="http://www.w3.org/2001/XMLSchema" xmlns:p="http://schemas.microsoft.com/office/2006/metadata/properties" xmlns:ns2="0f6e232b-0f59-4423-8d09-de55b842cad1" xmlns:ns3="16f0998f-cf74-406b-b359-c8121e33782d" targetNamespace="http://schemas.microsoft.com/office/2006/metadata/properties" ma:root="true" ma:fieldsID="0e074d74eee141bc7a52c2e43a746ef6" ns2:_="" ns3:_="">
    <xsd:import namespace="0f6e232b-0f59-4423-8d09-de55b842cad1"/>
    <xsd:import namespace="16f0998f-cf74-406b-b359-c8121e3378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e232b-0f59-4423-8d09-de55b842ca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8ff1f16b-57da-4d4c-b19b-24c9556ca1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f0998f-cf74-406b-b359-c8121e33782d"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b15e6c4f-9778-4f18-bce5-007317ea4f30}" ma:internalName="TaxCatchAll" ma:showField="CatchAllData" ma:web="16f0998f-cf74-406b-b359-c8121e3378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6e232b-0f59-4423-8d09-de55b842cad1">
      <Terms xmlns="http://schemas.microsoft.com/office/infopath/2007/PartnerControls"/>
    </lcf76f155ced4ddcb4097134ff3c332f>
    <TaxCatchAll xmlns="16f0998f-cf74-406b-b359-c8121e33782d" xsi:nil="true"/>
    <SharedWithUsers xmlns="16f0998f-cf74-406b-b359-c8121e33782d">
      <UserInfo>
        <DisplayName>SOUCHOIS Matthieu</DisplayName>
        <AccountId>13</AccountId>
        <AccountType/>
      </UserInfo>
      <UserInfo>
        <DisplayName>SIMONNET Damien</DisplayName>
        <AccountId>12</AccountId>
        <AccountType/>
      </UserInfo>
      <UserInfo>
        <DisplayName>CABALLO Philippe</DisplayName>
        <AccountId>9</AccountId>
        <AccountType/>
      </UserInfo>
    </SharedWithUsers>
  </documentManagement>
</p:properties>
</file>

<file path=customXml/itemProps1.xml><?xml version="1.0" encoding="utf-8"?>
<ds:datastoreItem xmlns:ds="http://schemas.openxmlformats.org/officeDocument/2006/customXml" ds:itemID="{693F5E02-1CAF-4F39-852D-24954445D3A0}">
  <ds:schemaRefs>
    <ds:schemaRef ds:uri="0f6e232b-0f59-4423-8d09-de55b842cad1"/>
    <ds:schemaRef ds:uri="16f0998f-cf74-406b-b359-c8121e337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3.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6270</Words>
  <Application>Microsoft Office PowerPoint</Application>
  <PresentationFormat>Grand écran</PresentationFormat>
  <Paragraphs>720</Paragraphs>
  <Slides>85</Slides>
  <Notes>0</Notes>
  <HiddenSlides>32</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lastModifiedBy>SOUCHOIS Matthieu</cp:lastModifiedBy>
  <cp:revision>2</cp:revision>
  <dcterms:created xsi:type="dcterms:W3CDTF">2021-10-24T20:52:01Z</dcterms:created>
  <dcterms:modified xsi:type="dcterms:W3CDTF">2022-10-25T09:06:15Z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0x010100C3CDAD2A163E1E41AABFBBF417218B5A</vt:lpwstr>
  </property>
  <property fmtid="{D5CDD505-2E9C-101B-9397-08002B2CF9AE}" pid="3" name="MediaServiceImageTags">
    <vt:lpwstr/>
  </property>
</Properties>
</file>